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Barlow Medium"/>
      <p:regular r:id="rId15"/>
    </p:embeddedFont>
    <p:embeddedFont>
      <p:font typeface="Barlow Medium"/>
      <p:regular r:id="rId16"/>
    </p:embeddedFont>
    <p:embeddedFont>
      <p:font typeface="Barlow Medium"/>
      <p:regular r:id="rId17"/>
    </p:embeddedFont>
    <p:embeddedFont>
      <p:font typeface="Barlow Medium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Barlow"/>
      <p:regular r:id="rId21"/>
    </p:embeddedFont>
    <p:embeddedFont>
      <p:font typeface="Barlow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157651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NeuroNest: AI-Powered Personal Development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3899535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Tagline: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Unlock Your Potential with AI.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437" y="4572238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personal development market is worth $40 billion and growing fast.</a:t>
            </a:r>
            <a:endParaRPr lang="en-US" sz="1900" dirty="0"/>
          </a:p>
        </p:txBody>
      </p:sp>
      <p:sp>
        <p:nvSpPr>
          <p:cNvPr id="6" name="Shape 3"/>
          <p:cNvSpPr/>
          <p:nvPr/>
        </p:nvSpPr>
        <p:spPr>
          <a:xfrm>
            <a:off x="6350437" y="5658445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057" y="5666065"/>
            <a:ext cx="379690" cy="3796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868716" y="5639991"/>
            <a:ext cx="2365891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5E0D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by Collins Joshua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1018" y="592812"/>
            <a:ext cx="7634764" cy="1197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Problem: The One-Size-Fits-None Approach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241018" y="2113955"/>
            <a:ext cx="7634764" cy="1219914"/>
          </a:xfrm>
          <a:prstGeom prst="roundRect">
            <a:avLst>
              <a:gd name="adj" fmla="val 7423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4141" y="2337078"/>
            <a:ext cx="2438519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Lack of Personalization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464141" y="2765822"/>
            <a:ext cx="7188518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Traditional methods don't address individual needs.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6241018" y="3549372"/>
            <a:ext cx="7634764" cy="1219914"/>
          </a:xfrm>
          <a:prstGeom prst="roundRect">
            <a:avLst>
              <a:gd name="adj" fmla="val 7423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64141" y="3772495"/>
            <a:ext cx="2395538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Low Engagement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464141" y="4201239"/>
            <a:ext cx="7188518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Generic advice results in poor motivation and outcomes.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41018" y="4984790"/>
            <a:ext cx="7634764" cy="1219914"/>
          </a:xfrm>
          <a:prstGeom prst="roundRect">
            <a:avLst>
              <a:gd name="adj" fmla="val 7423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64141" y="5207913"/>
            <a:ext cx="2395538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Impact Example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464141" y="5636657"/>
            <a:ext cx="7188518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80% of self-help readers fail to reach their goals.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241018" y="6420207"/>
            <a:ext cx="7634764" cy="1219914"/>
          </a:xfrm>
          <a:prstGeom prst="roundRect">
            <a:avLst>
              <a:gd name="adj" fmla="val 7423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64141" y="6643330"/>
            <a:ext cx="2395538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Missed Growth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464141" y="7072074"/>
            <a:ext cx="7188518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Leads to lost chances for development and career progress.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64832"/>
            <a:ext cx="1137832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Solution: NeuroNest's AI-Driven Personalization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AI-Powered Plans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357449"/>
            <a:ext cx="27739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Uses algorithms to tailor development paths uniquely.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4247793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Focused Growth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4247793" y="4357449"/>
            <a:ext cx="27739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Targets strengths, weaknesses, and specific goals.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31549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Proven Engagement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631549" y="4357449"/>
            <a:ext cx="27739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personalization boosts engagement by 3 times.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11015305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Faster Progress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11015305" y="4357449"/>
            <a:ext cx="27739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Users see accelerated growth and better results.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6386" y="661035"/>
            <a:ext cx="7464028" cy="1333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How NeuroNest Works: The AI Engine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326386" y="2353985"/>
            <a:ext cx="539948" cy="539948"/>
          </a:xfrm>
          <a:prstGeom prst="roundRect">
            <a:avLst>
              <a:gd name="adj" fmla="val 18668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36340" y="2423934"/>
            <a:ext cx="319921" cy="399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7106245" y="2436376"/>
            <a:ext cx="2666643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Data Input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7106245" y="2913698"/>
            <a:ext cx="6684169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Gather user assessments, performance reviews, and goals.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6326386" y="3777615"/>
            <a:ext cx="539948" cy="539948"/>
          </a:xfrm>
          <a:prstGeom prst="roundRect">
            <a:avLst>
              <a:gd name="adj" fmla="val 18668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436340" y="3847564"/>
            <a:ext cx="319921" cy="399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7106245" y="3860006"/>
            <a:ext cx="2666643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AI Analysis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7106245" y="4337328"/>
            <a:ext cx="6684169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Leveraging NLP and predictive analytics for insights.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6386" y="5201245"/>
            <a:ext cx="539948" cy="539948"/>
          </a:xfrm>
          <a:prstGeom prst="roundRect">
            <a:avLst>
              <a:gd name="adj" fmla="val 18668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6340" y="5271195"/>
            <a:ext cx="319921" cy="399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7106245" y="5283637"/>
            <a:ext cx="2666643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Plan Generation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7106245" y="5760958"/>
            <a:ext cx="6684169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Creates personalized curriculum with actionable steps.</a:t>
            </a:r>
            <a:endParaRPr lang="en-US" sz="1850" dirty="0"/>
          </a:p>
        </p:txBody>
      </p:sp>
      <p:sp>
        <p:nvSpPr>
          <p:cNvPr id="16" name="Shape 13"/>
          <p:cNvSpPr/>
          <p:nvPr/>
        </p:nvSpPr>
        <p:spPr>
          <a:xfrm>
            <a:off x="6326386" y="6624876"/>
            <a:ext cx="539948" cy="539948"/>
          </a:xfrm>
          <a:prstGeom prst="roundRect">
            <a:avLst>
              <a:gd name="adj" fmla="val 18668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36340" y="6694825"/>
            <a:ext cx="319921" cy="399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4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7106245" y="6707267"/>
            <a:ext cx="2666643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Case Study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106245" y="7184588"/>
            <a:ext cx="6684169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30% performance boost observed after 6 months.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849410"/>
            <a:ext cx="884027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Key Features: Your AI Growth Partner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37" y="4948595"/>
            <a:ext cx="617220" cy="617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28073" y="5052060"/>
            <a:ext cx="213002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Personalized Paths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1728073" y="5885974"/>
            <a:ext cx="213002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Tailored learning journeys to fit individual needs.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711" y="4948595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030748" y="5052060"/>
            <a:ext cx="2130147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Real-Time Feedback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5030748" y="5885974"/>
            <a:ext cx="213014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Continuous progress tracking and adaptive guidance.</a:t>
            </a: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505" y="4948595"/>
            <a:ext cx="617220" cy="617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333542" y="5052060"/>
            <a:ext cx="213002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Skill Assessment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8333542" y="5543074"/>
            <a:ext cx="213002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Identifies gaps and key areas for improvement.</a:t>
            </a:r>
            <a:endParaRPr lang="en-US" sz="19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2180" y="4948595"/>
            <a:ext cx="617220" cy="61722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636216" y="5052060"/>
            <a:ext cx="2130147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Seamless Integration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11636216" y="5885974"/>
            <a:ext cx="213014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Connects with LinkedIn Learning, Coursera, and Udemy.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67063"/>
            <a:ext cx="1144964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Market Opportunity: A $40B and Growing Market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943814" y="284237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Expanding Market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333393"/>
            <a:ext cx="382297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personal development industry is rapidly growing worldwide.</a:t>
            </a:r>
            <a:endParaRPr lang="en-US" sz="19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1611" y="3180517"/>
            <a:ext cx="369332" cy="461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2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2900" dirty="0"/>
          </a:p>
        </p:txBody>
      </p:sp>
      <p:sp>
        <p:nvSpPr>
          <p:cNvPr id="7" name="Text 4"/>
          <p:cNvSpPr/>
          <p:nvPr/>
        </p:nvSpPr>
        <p:spPr>
          <a:xfrm>
            <a:off x="9943386" y="284237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Target Audience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9943386" y="3333393"/>
            <a:ext cx="382297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Focused on professionals and growth-seeking organizations.</a:t>
            </a:r>
            <a:endParaRPr lang="en-US" sz="19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23553" y="3564731"/>
            <a:ext cx="369332" cy="461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2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</a:t>
            </a:r>
            <a:endParaRPr lang="en-US" sz="2900" dirty="0"/>
          </a:p>
        </p:txBody>
      </p:sp>
      <p:sp>
        <p:nvSpPr>
          <p:cNvPr id="11" name="Text 7"/>
          <p:cNvSpPr/>
          <p:nvPr/>
        </p:nvSpPr>
        <p:spPr>
          <a:xfrm>
            <a:off x="9943386" y="548294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Rapid Growth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9943386" y="5973961"/>
            <a:ext cx="382297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Online learning grows 20% annually.</a:t>
            </a:r>
            <a:endParaRPr lang="en-US" sz="190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39338" y="5766673"/>
            <a:ext cx="369332" cy="461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2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3</a:t>
            </a:r>
            <a:endParaRPr lang="en-US" sz="2900" dirty="0"/>
          </a:p>
        </p:txBody>
      </p:sp>
      <p:sp>
        <p:nvSpPr>
          <p:cNvPr id="15" name="Text 10"/>
          <p:cNvSpPr/>
          <p:nvPr/>
        </p:nvSpPr>
        <p:spPr>
          <a:xfrm>
            <a:off x="1943814" y="528542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Future Projections</a:t>
            </a:r>
            <a:endParaRPr lang="en-US" sz="2150" dirty="0"/>
          </a:p>
        </p:txBody>
      </p:sp>
      <p:sp>
        <p:nvSpPr>
          <p:cNvPr id="16" name="Text 11"/>
          <p:cNvSpPr/>
          <p:nvPr/>
        </p:nvSpPr>
        <p:spPr>
          <a:xfrm>
            <a:off x="864037" y="5776436"/>
            <a:ext cx="382297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Market expected to reach $50B by 2025.</a:t>
            </a:r>
            <a:endParaRPr lang="en-US" sz="190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37396" y="5382458"/>
            <a:ext cx="369332" cy="461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2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4</a:t>
            </a:r>
            <a:endParaRPr lang="en-US" sz="2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956" y="619125"/>
            <a:ext cx="7568089" cy="1250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Business Model: Sustainable and Scalable Growth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956" y="2207419"/>
            <a:ext cx="1125617" cy="13507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51234" y="2432447"/>
            <a:ext cx="2501503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Subscription Plans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251234" y="2880122"/>
            <a:ext cx="6104811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Options for individuals and teams with tiered features.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56" y="3558183"/>
            <a:ext cx="1125617" cy="135076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51234" y="3783211"/>
            <a:ext cx="2501503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Tiered Pricing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251234" y="4230886"/>
            <a:ext cx="6104811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Flexible pricing aligned with support levels and features.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56" y="4908947"/>
            <a:ext cx="1125617" cy="13507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51234" y="5133975"/>
            <a:ext cx="2501503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Partnerships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251234" y="5581650"/>
            <a:ext cx="6104811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Collaborations with HR tech firms enhance reach.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956" y="6259711"/>
            <a:ext cx="1125617" cy="135076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51234" y="6484739"/>
            <a:ext cx="2501503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Financial Goals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2251234" y="6932414"/>
            <a:ext cx="6104811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$5M ARR Year 1; $20M ARR by Year 3.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278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1766" y="3748207"/>
            <a:ext cx="12416790" cy="628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The Future: NeuroNest as a Meta-Template for Gamma AI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91766" y="4715828"/>
            <a:ext cx="508992" cy="508992"/>
          </a:xfrm>
          <a:prstGeom prst="roundRect">
            <a:avLst>
              <a:gd name="adj" fmla="val 18668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26977" y="4793575"/>
            <a:ext cx="251364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Meta-Template Power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526977" y="5243393"/>
            <a:ext cx="5646896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Framework enables Gamma AI to create custom pitch decks.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56646" y="4715828"/>
            <a:ext cx="508992" cy="508992"/>
          </a:xfrm>
          <a:prstGeom prst="roundRect">
            <a:avLst>
              <a:gd name="adj" fmla="val 18668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191857" y="4793575"/>
            <a:ext cx="251364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Democratizing Access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8191857" y="5243393"/>
            <a:ext cx="5646896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Bringing AI-driven pitch creation to all users.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1766" y="6419731"/>
            <a:ext cx="508992" cy="508992"/>
          </a:xfrm>
          <a:prstGeom prst="roundRect">
            <a:avLst>
              <a:gd name="adj" fmla="val 18668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26977" y="6497479"/>
            <a:ext cx="251364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Scalable Vision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526977" y="6947297"/>
            <a:ext cx="5646896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Supports growth and adaptation across industries.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56646" y="6419731"/>
            <a:ext cx="508992" cy="508992"/>
          </a:xfrm>
          <a:prstGeom prst="roundRect">
            <a:avLst>
              <a:gd name="adj" fmla="val 18668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191857" y="6497479"/>
            <a:ext cx="251364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Join Us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8191857" y="6947297"/>
            <a:ext cx="5646896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Partner in shaping the future of personal development.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2025-05-14T11:35:22Z</dcterms:created>
  <dcterms:modified xsi:type="dcterms:W3CDTF">2025-05-14T11:35:22Z</dcterms:modified>
</cp:coreProperties>
</file>